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Averag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verage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aa3808cef2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aa3808cef2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aa3808cef2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aa3808cef2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aa3808cef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aa3808cef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aa3808cef2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aa3808cef2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3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19.png"/><Relationship Id="rId6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Relationship Id="rId5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144675" y="1782300"/>
            <a:ext cx="5854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Predicting Marketing</a:t>
            </a:r>
            <a:r>
              <a:rPr lang="en-GB"/>
              <a:t> </a:t>
            </a:r>
            <a:r>
              <a:rPr lang="en-GB"/>
              <a:t>Response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6879300" y="3779975"/>
            <a:ext cx="16068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ML Portfolio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Timur Yesmukhan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6"/>
          <p:cNvSpPr txBox="1"/>
          <p:nvPr>
            <p:ph type="title"/>
          </p:nvPr>
        </p:nvSpPr>
        <p:spPr>
          <a:xfrm>
            <a:off x="781275" y="0"/>
            <a:ext cx="46923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PCA Structure &amp; Why Linear Models Fail</a:t>
            </a:r>
            <a:endParaRPr/>
          </a:p>
        </p:txBody>
      </p:sp>
      <p:sp>
        <p:nvSpPr>
          <p:cNvPr id="310" name="Google Shape;310;p26"/>
          <p:cNvSpPr txBox="1"/>
          <p:nvPr>
            <p:ph idx="2" type="body"/>
          </p:nvPr>
        </p:nvSpPr>
        <p:spPr>
          <a:xfrm>
            <a:off x="1123000" y="807850"/>
            <a:ext cx="3449100" cy="13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1. High-Dimensional Customer Space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PCA reduces ~1,800 numeric features into 2 components for visualization.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Customers form clusters and elongated shapes, indicating complex relationships.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6"/>
          <p:cNvSpPr txBox="1"/>
          <p:nvPr>
            <p:ph idx="2" type="body"/>
          </p:nvPr>
        </p:nvSpPr>
        <p:spPr>
          <a:xfrm>
            <a:off x="1123000" y="2112850"/>
            <a:ext cx="3449100" cy="14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2. Responders vs Non-Responders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When colored by response, responders (target=1):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Are more spread out across PCA space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Show subtle separation from non-responders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This means behavior patterns are non-linear and multi-dimensional.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6"/>
          <p:cNvSpPr txBox="1"/>
          <p:nvPr>
            <p:ph idx="2" type="body"/>
          </p:nvPr>
        </p:nvSpPr>
        <p:spPr>
          <a:xfrm>
            <a:off x="1123000" y="3594850"/>
            <a:ext cx="3449100" cy="14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3. Why Linear Models Underperform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Linear models assume straight-line boundaries.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PCA shows the data has curved, irregular separation, not straight lines.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Therefore: Tree-based models &amp; Neural networks perform significantly better.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3" name="Google Shape;313;p26" title="Screenshot 2025-11-30 at 16.59.1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9975" y="0"/>
            <a:ext cx="3880575" cy="250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6" title="Screenshot 2025-11-30 at 16.59.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9975" y="2501225"/>
            <a:ext cx="3834025" cy="265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7"/>
          <p:cNvSpPr txBox="1"/>
          <p:nvPr>
            <p:ph type="title"/>
          </p:nvPr>
        </p:nvSpPr>
        <p:spPr>
          <a:xfrm>
            <a:off x="519500" y="44750"/>
            <a:ext cx="47448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Modeling Approach Overview</a:t>
            </a:r>
            <a:endParaRPr/>
          </a:p>
        </p:txBody>
      </p:sp>
      <p:sp>
        <p:nvSpPr>
          <p:cNvPr id="320" name="Google Shape;320;p27"/>
          <p:cNvSpPr txBox="1"/>
          <p:nvPr>
            <p:ph idx="1" type="body"/>
          </p:nvPr>
        </p:nvSpPr>
        <p:spPr>
          <a:xfrm>
            <a:off x="1046900" y="569750"/>
            <a:ext cx="4217400" cy="15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Modeling goal:</a:t>
            </a:r>
            <a:r>
              <a:rPr lang="en-GB" sz="1000"/>
              <a:t> predict probability a customer responds to mail campaign.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Used train/validation split with stratification to preserve imbalance.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Built modular preprocessing pipeline: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-GB" sz="1000"/>
              <a:t>Median imputation for numeric variables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-GB" sz="1000"/>
              <a:t>One-hot encoding for categorical features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Created unified evaluate_model() to compute AUC, AP, F1, Accuracy.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All models share identical, consistent preprocessing → fair comparison.</a:t>
            </a:r>
            <a:endParaRPr sz="1000"/>
          </a:p>
        </p:txBody>
      </p:sp>
      <p:sp>
        <p:nvSpPr>
          <p:cNvPr id="321" name="Google Shape;321;p27"/>
          <p:cNvSpPr txBox="1"/>
          <p:nvPr/>
        </p:nvSpPr>
        <p:spPr>
          <a:xfrm>
            <a:off x="1046900" y="2110350"/>
            <a:ext cx="2851500" cy="9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This Approach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Reduces leakage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Ensures reproducibility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Makes tuning and stacking easier later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2" name="Google Shape;322;p27" title="Screenshot 2025-11-30 at 17.24.5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9875" y="0"/>
            <a:ext cx="3770475" cy="280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7" title="Screenshot 2025-11-30 at 17.28.1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7207" y="2806599"/>
            <a:ext cx="4776793" cy="233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7" title="Screenshot 2025-11-30 at 17.29.5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2598" y="3136575"/>
            <a:ext cx="2374602" cy="20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/>
          <p:nvPr>
            <p:ph type="title"/>
          </p:nvPr>
        </p:nvSpPr>
        <p:spPr>
          <a:xfrm>
            <a:off x="678375" y="60375"/>
            <a:ext cx="2703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Baseline Models</a:t>
            </a:r>
            <a:endParaRPr/>
          </a:p>
        </p:txBody>
      </p:sp>
      <p:sp>
        <p:nvSpPr>
          <p:cNvPr id="330" name="Google Shape;330;p28"/>
          <p:cNvSpPr txBox="1"/>
          <p:nvPr/>
        </p:nvSpPr>
        <p:spPr>
          <a:xfrm>
            <a:off x="1097400" y="614475"/>
            <a:ext cx="8046600" cy="15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Dummy Classifier: gives baseline from class imbalance (≈76% accuracy).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Logistic Regression: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Struggles with nonlinear + high-dimensional data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Achieves ~0.64 AUC → too low for useful marketing targeting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Key takeaway:  Data is highly nonlinear &amp; need more expressive models (trees, boosted models)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Important: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Shows why you need XGBoost/CatBoost/DL — sets the stage for advanced models.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1" name="Google Shape;331;p28" title="Screenshot 2025-11-30 at 19.00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699" y="2359313"/>
            <a:ext cx="3780815" cy="14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8" title="Screenshot 2025-11-30 at 19.02.3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350" y="3802475"/>
            <a:ext cx="3771476" cy="134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8" title="Screenshot 2025-11-30 at 19.03.55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2125" y="2359325"/>
            <a:ext cx="5381876" cy="278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9"/>
          <p:cNvSpPr txBox="1"/>
          <p:nvPr>
            <p:ph type="title"/>
          </p:nvPr>
        </p:nvSpPr>
        <p:spPr>
          <a:xfrm>
            <a:off x="678375" y="60375"/>
            <a:ext cx="67893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Advanced Models: XGBoost &amp; CatBoost</a:t>
            </a:r>
            <a:endParaRPr/>
          </a:p>
        </p:txBody>
      </p:sp>
      <p:sp>
        <p:nvSpPr>
          <p:cNvPr id="339" name="Google Shape;339;p29"/>
          <p:cNvSpPr txBox="1"/>
          <p:nvPr/>
        </p:nvSpPr>
        <p:spPr>
          <a:xfrm>
            <a:off x="4076700" y="498050"/>
            <a:ext cx="5067300" cy="30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XGBoost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Handles missing values natively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Learns nonlinear interactions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Strong baseline: ~0.768 AUC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CatBoost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Specialized for categorical variables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Slightly better on validation (~0.770 AUC)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Overfits more on training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Interpretation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Boosted trees extract patterns logistic regression cannot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Time-based and customer-segment categorical variables become key predictors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Important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Shows that simple models fail, while boosting captures real customer behavior.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0" name="Google Shape;340;p29" title="Screenshot 2025-11-30 at 19.13.0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6700" y="3560450"/>
            <a:ext cx="5067299" cy="158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9" title="Screenshot 2025-11-30 at 19.15.3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91000"/>
            <a:ext cx="3086100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9" title="Screenshot 2025-11-30 at 19.16.0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013" y="3554313"/>
            <a:ext cx="2346066" cy="159532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29"/>
          <p:cNvSpPr txBox="1"/>
          <p:nvPr/>
        </p:nvSpPr>
        <p:spPr>
          <a:xfrm>
            <a:off x="784850" y="498050"/>
            <a:ext cx="1912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XGBoost Baseline Code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p29"/>
          <p:cNvSpPr txBox="1"/>
          <p:nvPr/>
        </p:nvSpPr>
        <p:spPr>
          <a:xfrm>
            <a:off x="640050" y="3267500"/>
            <a:ext cx="1806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CatBoost Model Code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0"/>
          <p:cNvSpPr txBox="1"/>
          <p:nvPr>
            <p:ph type="title"/>
          </p:nvPr>
        </p:nvSpPr>
        <p:spPr>
          <a:xfrm>
            <a:off x="465000" y="0"/>
            <a:ext cx="76047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Hyperparameter Tuning + Stacking (Best Model)</a:t>
            </a:r>
            <a:endParaRPr/>
          </a:p>
        </p:txBody>
      </p:sp>
      <p:sp>
        <p:nvSpPr>
          <p:cNvPr id="350" name="Google Shape;350;p30"/>
          <p:cNvSpPr txBox="1"/>
          <p:nvPr/>
        </p:nvSpPr>
        <p:spPr>
          <a:xfrm>
            <a:off x="0" y="2344500"/>
            <a:ext cx="3870900" cy="27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1. Hyperparameter Tuning (XGBoost)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Tuned depth, learning rate, subsample, colsample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Slight improvement in AUC → better generalization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Reduced overfitting compared to baseline XGB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2. Stacking Ensemble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Combined tuned XGBoost + CatBoost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Meta-model: Logistic Regression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Achieved best validation AUC = 0.7728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Also best PR-AUC and strong F1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It Works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Stacking different model families (hist-based vs categorical-aware)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 reduces errors where one model is weak.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1" name="Google Shape;351;p30" title="Screenshot 2025-11-30 at 19.28.0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1125" y="554275"/>
            <a:ext cx="3337550" cy="93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0" title="Screenshot 2025-11-30 at 19.29.0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54100"/>
            <a:ext cx="2647950" cy="178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0" title="Screenshot 2025-11-30 at 19.29.48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7950" y="554276"/>
            <a:ext cx="3037294" cy="93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0" title="Screenshot 2025-11-30 at 19.31.10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97575" y="1485050"/>
            <a:ext cx="5481100" cy="273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1"/>
          <p:cNvSpPr txBox="1"/>
          <p:nvPr>
            <p:ph type="title"/>
          </p:nvPr>
        </p:nvSpPr>
        <p:spPr>
          <a:xfrm>
            <a:off x="457375" y="0"/>
            <a:ext cx="36804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Interpretation</a:t>
            </a:r>
            <a:endParaRPr/>
          </a:p>
        </p:txBody>
      </p:sp>
      <p:sp>
        <p:nvSpPr>
          <p:cNvPr id="360" name="Google Shape;360;p31"/>
          <p:cNvSpPr txBox="1"/>
          <p:nvPr/>
        </p:nvSpPr>
        <p:spPr>
          <a:xfrm>
            <a:off x="0" y="2835650"/>
            <a:ext cx="4914900" cy="18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XGBoost importance highlights: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Time/event-based categorical features (VAR_0073, VAR_0075)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Customer segment codes (VAR_0001)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Location/occupation-like categories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Permutation importance validates these signals on validation set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SHAP couldn’t run due to XGBoost version parsing bug → documented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Findings: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Interaction timing is a driver of whether a customer responds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Customer profiles (segment/state/occupation) also influence response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1" name="Google Shape;361;p31" title="Screenshot 2025-11-30 at 19.38.3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8925"/>
            <a:ext cx="2705100" cy="220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1" title="Screenshot 2025-11-30 at 19.40.2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5095" y="488925"/>
            <a:ext cx="1781605" cy="220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1" title="Screenshot 2025-11-30 at 19.40.3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6700" y="-2"/>
            <a:ext cx="4657299" cy="347130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1"/>
          <p:cNvSpPr txBox="1"/>
          <p:nvPr/>
        </p:nvSpPr>
        <p:spPr>
          <a:xfrm>
            <a:off x="4486700" y="3699525"/>
            <a:ext cx="45735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Important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Demonstrates you can interpret models responsibly, even without real feature names.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2"/>
          <p:cNvSpPr txBox="1"/>
          <p:nvPr>
            <p:ph type="title"/>
          </p:nvPr>
        </p:nvSpPr>
        <p:spPr>
          <a:xfrm>
            <a:off x="984000" y="548625"/>
            <a:ext cx="71760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Business Applications &amp; Recommendations</a:t>
            </a:r>
            <a:endParaRPr/>
          </a:p>
        </p:txBody>
      </p:sp>
      <p:sp>
        <p:nvSpPr>
          <p:cNvPr id="370" name="Google Shape;370;p32"/>
          <p:cNvSpPr txBox="1"/>
          <p:nvPr>
            <p:ph idx="1" type="body"/>
          </p:nvPr>
        </p:nvSpPr>
        <p:spPr>
          <a:xfrm>
            <a:off x="0" y="1416300"/>
            <a:ext cx="4572000" cy="31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This Model Can Be Used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-GB" sz="1100"/>
              <a:t>Targeted Direct Mail Campaigns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Prioritize customers with high predicted response probability → reduces wasted spend.</a:t>
            </a:r>
            <a:endParaRPr sz="10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-GB" sz="1100"/>
              <a:t>Personalized Offer Strategies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Use top predictive features (timing patterns &amp; customer segments) to tailor message type, channel, and timing.</a:t>
            </a:r>
            <a:endParaRPr sz="10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-GB" sz="1100"/>
              <a:t>Budget Optimization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Allocate marketing budget toward high-ROI customer groups; reduce costs on low-response profiles.</a:t>
            </a:r>
            <a:endParaRPr sz="10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-GB" sz="1100"/>
              <a:t>Customer Segmentation Enhancement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Model uncovers hidden behavioral segments (e.g., event-timing signals, activity depth) for refined marketing strategies.</a:t>
            </a:r>
            <a:endParaRPr sz="10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-GB" sz="1100"/>
              <a:t>Campaign Performance Forecasting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Predict expected response rates before launching campaigns, improving planning accuracy.</a:t>
            </a:r>
            <a:endParaRPr/>
          </a:p>
        </p:txBody>
      </p:sp>
      <p:sp>
        <p:nvSpPr>
          <p:cNvPr id="371" name="Google Shape;371;p32"/>
          <p:cNvSpPr txBox="1"/>
          <p:nvPr/>
        </p:nvSpPr>
        <p:spPr>
          <a:xfrm>
            <a:off x="4572000" y="1416300"/>
            <a:ext cx="4572000" cy="27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Recommendations to the Business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-"/>
            </a:pPr>
            <a:r>
              <a:rPr b="1"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Run tests with different campaign timing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Many top features relate to event timestamps — suggests certain periods drive higher engagement.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-"/>
            </a:pPr>
            <a:r>
              <a:rPr b="1"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Develop targeted customer journeys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Focus on customer groups identified by the model (e.g., specific segment codes or occupation clusters).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-"/>
            </a:pPr>
            <a:r>
              <a:rPr b="1"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Combine model with marketing rules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 model scores alongside business constraints (loan type, location, contact policies) for smarter targeting.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-"/>
            </a:pPr>
            <a:r>
              <a:rPr b="1"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Periodically retrain the model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Customer behavior shifts over time; regular retraining ensures stable accuracy.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-"/>
            </a:pPr>
            <a:r>
              <a:rPr b="1"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Integrate into CRM automation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 high-scoring leads to trigger personalized outreach (email, SMS, phone).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 txBox="1"/>
          <p:nvPr>
            <p:ph type="title"/>
          </p:nvPr>
        </p:nvSpPr>
        <p:spPr>
          <a:xfrm>
            <a:off x="660550" y="2063750"/>
            <a:ext cx="3159900" cy="15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Thank you!</a:t>
            </a:r>
            <a:endParaRPr sz="3000"/>
          </a:p>
        </p:txBody>
      </p:sp>
      <p:grpSp>
        <p:nvGrpSpPr>
          <p:cNvPr id="377" name="Google Shape;377;p3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78" name="Google Shape;378;p3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6" name="Google Shape;386;p33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8" name="Google Shape;388;p33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89" name="Google Shape;389;p3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93" name="Google Shape;393;p33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3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5" name="Google Shape;395;p3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96" name="Google Shape;396;p3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00" name="Google Shape;400;p33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401" name="Google Shape;401;p33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2" name="Google Shape;402;p33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403" name="Google Shape;403;p3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" name="Google Shape;407;p33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408" name="Google Shape;408;p3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9" name="Google Shape;409;p3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410" name="Google Shape;410;p3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3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412" name="Google Shape;412;p33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13" name="Google Shape;413;p3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414" name="Google Shape;414;p3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22" name="Google Shape;422;p33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Industry Research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Data Problem &amp; Description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EDA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Business Impact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300" y="3725075"/>
            <a:ext cx="327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Recommendations &amp; Next Steps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4 slides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044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slides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2748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slides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4443276" y="30927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slides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5" name="Google Shape;245;p18"/>
          <p:cNvSpPr txBox="1"/>
          <p:nvPr/>
        </p:nvSpPr>
        <p:spPr>
          <a:xfrm>
            <a:off x="4443276" y="343692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slide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6" name="Google Shape;246;p18"/>
          <p:cNvSpPr txBox="1"/>
          <p:nvPr/>
        </p:nvSpPr>
        <p:spPr>
          <a:xfrm>
            <a:off x="4443276" y="376242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slide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9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Industry Overview</a:t>
            </a:r>
            <a:endParaRPr/>
          </a:p>
        </p:txBody>
      </p:sp>
      <p:sp>
        <p:nvSpPr>
          <p:cNvPr id="252" name="Google Shape;252;p19"/>
          <p:cNvSpPr txBox="1"/>
          <p:nvPr>
            <p:ph idx="1" type="body"/>
          </p:nvPr>
        </p:nvSpPr>
        <p:spPr>
          <a:xfrm>
            <a:off x="1297500" y="1116150"/>
            <a:ext cx="7038900" cy="35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Consumer Lending Industry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•	Provides personal loans, auto loans, debt consolidation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•	Heavy use of customer data for credit decisions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•	Large customer base across diverse demographics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Marketing in Lending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•	Direct mail &amp; email campaigns are major acquisition channels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•	Campaigns are expensive → printing, distribution, staffing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•	Response rates are low → high risk of wasted marketing spend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Key Business Challenge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•	Identify who is likely to respond to an offer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•	Reduce irrelevant or low-value outreach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•	Increase overall marketing efficiency &amp; ROI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0"/>
          <p:cNvSpPr txBox="1"/>
          <p:nvPr>
            <p:ph type="title"/>
          </p:nvPr>
        </p:nvSpPr>
        <p:spPr>
          <a:xfrm>
            <a:off x="1296750" y="382600"/>
            <a:ext cx="7344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ML Matters in Marketing for Financial Services</a:t>
            </a:r>
            <a:endParaRPr/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89950" y="1296700"/>
            <a:ext cx="4282200" cy="12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Traditional Marketing Challenges</a:t>
            </a:r>
            <a:endParaRPr sz="1400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Broad, untargeted outreach increases costs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Low conversion rates on direct mail campaigns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Manual segmentation is limited + subjective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Hard to personalize offers at scale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>
            <p:ph idx="1" type="body"/>
          </p:nvPr>
        </p:nvSpPr>
        <p:spPr>
          <a:xfrm>
            <a:off x="4572000" y="1296700"/>
            <a:ext cx="4528200" cy="17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How Machine Learning Solves These Problems</a:t>
            </a:r>
            <a:endParaRPr sz="1400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Identifies high-probability responders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Automates segmentation using behavioral patterns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Reduces marketing waste (mailing + processing costs)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Optimizes timing and customer selection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Enables continuous learning &amp; performance improvement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4572000" y="3062800"/>
            <a:ext cx="4528200" cy="16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Impact on Business Outcomes</a:t>
            </a:r>
            <a:endParaRPr sz="1400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Increased response rate → higher revenue per campaign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Lower customer acquisition cost (CAC)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Better customer experience (fewer irrelevant offers)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Stronger long-term retention and engagement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20"/>
          <p:cNvSpPr txBox="1"/>
          <p:nvPr>
            <p:ph idx="1" type="body"/>
          </p:nvPr>
        </p:nvSpPr>
        <p:spPr>
          <a:xfrm>
            <a:off x="289950" y="2571750"/>
            <a:ext cx="4281900" cy="20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Why This Dataset Is Valuable for ML</a:t>
            </a:r>
            <a:endParaRPr sz="1400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Realistic high-dimensional customer attributes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Complex patterns that ML captures better than rules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Opportunity to demonstrate feature engineering + model stacking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Industry-relevant: financial institutions use similar models today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type="title"/>
          </p:nvPr>
        </p:nvSpPr>
        <p:spPr>
          <a:xfrm>
            <a:off x="1758300" y="404900"/>
            <a:ext cx="56274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Industry Best Practices in Financial Marketing Analytics</a:t>
            </a:r>
            <a:endParaRPr/>
          </a:p>
        </p:txBody>
      </p:sp>
      <p:sp>
        <p:nvSpPr>
          <p:cNvPr id="267" name="Google Shape;267;p21"/>
          <p:cNvSpPr txBox="1"/>
          <p:nvPr>
            <p:ph idx="1" type="body"/>
          </p:nvPr>
        </p:nvSpPr>
        <p:spPr>
          <a:xfrm>
            <a:off x="1163675" y="1740900"/>
            <a:ext cx="7556700" cy="217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financial services, leading institutions rely on advanced machine learning—such as XGBoost, CatBoost, and deep learning—to improve customer targeting and marketing efficiency.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Best practices include engineering predictive features from raw customer interaction logs, handling highly imbalanced datasets using techniques like class weights and ranking-based metrics, and ensuring all models meet strict ethical and compliance standards (fairness, transparency, auditability).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Successful marketing teams continuously monitor KPIs such as response-rate lift and ROI uplift to evaluate the real business impact of their ML-driven campaigns.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2"/>
          <p:cNvSpPr txBox="1"/>
          <p:nvPr>
            <p:ph type="title"/>
          </p:nvPr>
        </p:nvSpPr>
        <p:spPr>
          <a:xfrm>
            <a:off x="1053750" y="371450"/>
            <a:ext cx="70365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I Chose the Springleaf Marketing Response Problem</a:t>
            </a:r>
            <a:endParaRPr/>
          </a:p>
        </p:txBody>
      </p:sp>
      <p:sp>
        <p:nvSpPr>
          <p:cNvPr id="273" name="Google Shape;273;p22"/>
          <p:cNvSpPr txBox="1"/>
          <p:nvPr>
            <p:ph idx="1" type="body"/>
          </p:nvPr>
        </p:nvSpPr>
        <p:spPr>
          <a:xfrm>
            <a:off x="0" y="2643575"/>
            <a:ext cx="9144000" cy="22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Large-scale real-world dataset (150k customers, ~2000 features) ideal for a full ML pipeline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High-dimensional, messy, anonymized data — excellent for demonstrating advanced preprocessing and feature engineering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A classic marketing problem with clear business value: predicting which customers respond to offers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Strong alignment with industry practice (banks, credit lenders, insurance companies use similar response models daily)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Opportunity to compare traditional ML, boosting models, and deep learning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Rich feature space enables meaningful model interpretation and business insight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22" title="Screenshot 2025-11-26 at 17.18.44.png"/>
          <p:cNvPicPr preferRelativeResize="0"/>
          <p:nvPr/>
        </p:nvPicPr>
        <p:blipFill rotWithShape="1">
          <a:blip r:embed="rId3">
            <a:alphaModFix/>
          </a:blip>
          <a:srcRect b="15146" l="0" r="0" t="0"/>
          <a:stretch/>
        </p:blipFill>
        <p:spPr>
          <a:xfrm>
            <a:off x="0" y="1366675"/>
            <a:ext cx="4873074" cy="120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2" title="Screenshot 2025-11-26 at 17.21.4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3075" y="1366675"/>
            <a:ext cx="4270925" cy="12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3"/>
          <p:cNvSpPr txBox="1"/>
          <p:nvPr>
            <p:ph type="title"/>
          </p:nvPr>
        </p:nvSpPr>
        <p:spPr>
          <a:xfrm>
            <a:off x="2944500" y="279275"/>
            <a:ext cx="32550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Problem Definition</a:t>
            </a:r>
            <a:endParaRPr/>
          </a:p>
        </p:txBody>
      </p:sp>
      <p:sp>
        <p:nvSpPr>
          <p:cNvPr id="281" name="Google Shape;281;p23"/>
          <p:cNvSpPr txBox="1"/>
          <p:nvPr>
            <p:ph idx="1" type="body"/>
          </p:nvPr>
        </p:nvSpPr>
        <p:spPr>
          <a:xfrm>
            <a:off x="359550" y="1415175"/>
            <a:ext cx="3898200" cy="15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Business Problem</a:t>
            </a:r>
            <a:endParaRPr>
              <a:solidFill>
                <a:srgbClr val="FFFF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-"/>
            </a:pPr>
            <a:r>
              <a:rPr lang="en-GB" sz="1100">
                <a:solidFill>
                  <a:srgbClr val="FFFFFF"/>
                </a:solidFill>
              </a:rPr>
              <a:t>We want to predict which customers are likely to respond to a marketing offer.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-"/>
            </a:pPr>
            <a:r>
              <a:rPr lang="en-GB" sz="1100">
                <a:solidFill>
                  <a:srgbClr val="FFFFFF"/>
                </a:solidFill>
              </a:rPr>
              <a:t>Helps optimize targeting, reduce campaign costs, and increase ROI.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-"/>
            </a:pPr>
            <a:r>
              <a:rPr lang="en-GB" sz="1100">
                <a:solidFill>
                  <a:srgbClr val="FFFFFF"/>
                </a:solidFill>
              </a:rPr>
              <a:t>Supports customer segmentation and smarter outreach strategies.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282" name="Google Shape;282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23" title="Screenshot 2025-11-30 at 12.19.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3325" y="1415175"/>
            <a:ext cx="4495501" cy="3257303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3"/>
          <p:cNvSpPr txBox="1"/>
          <p:nvPr>
            <p:ph idx="1" type="body"/>
          </p:nvPr>
        </p:nvSpPr>
        <p:spPr>
          <a:xfrm>
            <a:off x="359550" y="2972775"/>
            <a:ext cx="3898200" cy="17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ML Problem</a:t>
            </a:r>
            <a:endParaRPr>
              <a:solidFill>
                <a:srgbClr val="FFFF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-"/>
            </a:pPr>
            <a:r>
              <a:rPr lang="en-GB">
                <a:solidFill>
                  <a:srgbClr val="FFFFFF"/>
                </a:solidFill>
              </a:rPr>
              <a:t>Binary classification: target = 1 (responder) vs 0 (non-responder).</a:t>
            </a:r>
            <a:endParaRPr>
              <a:solidFill>
                <a:srgbClr val="FFFF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-"/>
            </a:pPr>
            <a:r>
              <a:rPr lang="en-GB">
                <a:solidFill>
                  <a:srgbClr val="FFFFFF"/>
                </a:solidFill>
              </a:rPr>
              <a:t>High-dimensional tabular dataset (~1800+ features after cleaning).</a:t>
            </a:r>
            <a:endParaRPr>
              <a:solidFill>
                <a:srgbClr val="FFFF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-"/>
            </a:pPr>
            <a:r>
              <a:rPr lang="en-GB">
                <a:solidFill>
                  <a:srgbClr val="FFFFFF"/>
                </a:solidFill>
              </a:rPr>
              <a:t>Imbalanced classes → need AUC/PR-AUC instead of accuracy.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4"/>
          <p:cNvSpPr txBox="1"/>
          <p:nvPr>
            <p:ph type="title"/>
          </p:nvPr>
        </p:nvSpPr>
        <p:spPr>
          <a:xfrm>
            <a:off x="2934750" y="379175"/>
            <a:ext cx="3274500" cy="5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 Description</a:t>
            </a:r>
            <a:endParaRPr/>
          </a:p>
        </p:txBody>
      </p:sp>
      <p:sp>
        <p:nvSpPr>
          <p:cNvPr id="290" name="Google Shape;290;p24"/>
          <p:cNvSpPr txBox="1"/>
          <p:nvPr>
            <p:ph idx="1" type="body"/>
          </p:nvPr>
        </p:nvSpPr>
        <p:spPr>
          <a:xfrm>
            <a:off x="171525" y="1357000"/>
            <a:ext cx="4622700" cy="1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Dataset Overview</a:t>
            </a:r>
            <a:endParaRPr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-"/>
            </a:pPr>
            <a:r>
              <a:rPr lang="en-GB" sz="1000">
                <a:solidFill>
                  <a:srgbClr val="FFFFFF"/>
                </a:solidFill>
              </a:rPr>
              <a:t>Source: Kaggle — Springleaf Marketing Response Competition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-"/>
            </a:pPr>
            <a:r>
              <a:rPr lang="en-GB" sz="1000">
                <a:solidFill>
                  <a:srgbClr val="FFFFFF"/>
                </a:solidFill>
              </a:rPr>
              <a:t>Provider: Springleaf / OneMain Financial (US consumer finance company)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-"/>
            </a:pPr>
            <a:r>
              <a:rPr lang="en-GB" sz="1000">
                <a:solidFill>
                  <a:srgbClr val="FFFFFF"/>
                </a:solidFill>
              </a:rPr>
              <a:t>Type: Real-world marketing dataset for customer response prediction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91" name="Google Shape;291;p24"/>
          <p:cNvSpPr txBox="1"/>
          <p:nvPr>
            <p:ph idx="1" type="body"/>
          </p:nvPr>
        </p:nvSpPr>
        <p:spPr>
          <a:xfrm>
            <a:off x="171525" y="2571750"/>
            <a:ext cx="4622700" cy="14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Original Dataset Size (Raw)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Rows: 145,231 customers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Columns: 1,934 features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Contains: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-"/>
            </a:pPr>
            <a:r>
              <a:rPr lang="en-GB" sz="1000">
                <a:solidFill>
                  <a:srgbClr val="FFFFFF"/>
                </a:solidFill>
              </a:rPr>
              <a:t>Numeric, categorical, and timestamp-like variables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-"/>
            </a:pPr>
            <a:r>
              <a:rPr lang="en-GB" sz="1000">
                <a:solidFill>
                  <a:srgbClr val="FFFFFF"/>
                </a:solidFill>
              </a:rPr>
              <a:t>Many anonymized variables (e.g., VAR_0073, VAR_0127)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-"/>
            </a:pPr>
            <a:r>
              <a:rPr lang="en-GB" sz="1000">
                <a:solidFill>
                  <a:srgbClr val="FFFFFF"/>
                </a:solidFill>
              </a:rPr>
              <a:t>Heavy missingness and placeholder values (−1, 99, 99999, etc.)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92" name="Google Shape;292;p24"/>
          <p:cNvSpPr txBox="1"/>
          <p:nvPr>
            <p:ph idx="1" type="body"/>
          </p:nvPr>
        </p:nvSpPr>
        <p:spPr>
          <a:xfrm>
            <a:off x="4794213" y="3388675"/>
            <a:ext cx="4025100" cy="14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Preprocessed Dataset Size (After Cleaning)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Final Columns: 1,853 features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Removed: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-"/>
            </a:pPr>
            <a:r>
              <a:rPr lang="en-GB" sz="1000">
                <a:solidFill>
                  <a:srgbClr val="FFFFFF"/>
                </a:solidFill>
              </a:rPr>
              <a:t>19 high-missing columns (&gt;99% missing)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-"/>
            </a:pPr>
            <a:r>
              <a:rPr lang="en-GB" sz="1000">
                <a:solidFill>
                  <a:srgbClr val="FFFFFF"/>
                </a:solidFill>
              </a:rPr>
              <a:t>49 constant columns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-"/>
            </a:pPr>
            <a:r>
              <a:rPr lang="en-GB" sz="1000">
                <a:solidFill>
                  <a:srgbClr val="FFFFFF"/>
                </a:solidFill>
              </a:rPr>
              <a:t>14 duplicated columns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Target variable preserved: target (1 = responded, 0 = did not respond)</a:t>
            </a:r>
            <a:endParaRPr sz="1000">
              <a:solidFill>
                <a:srgbClr val="FFFFFF"/>
              </a:solidFill>
            </a:endParaRPr>
          </a:p>
        </p:txBody>
      </p:sp>
      <p:pic>
        <p:nvPicPr>
          <p:cNvPr id="293" name="Google Shape;293;p24" title="Screenshot 2025-11-30 at 13.04.0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25" y="4200050"/>
            <a:ext cx="4441624" cy="64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4" title="Screenshot 2025-11-30 at 14.37.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6125" y="1349650"/>
            <a:ext cx="3831469" cy="203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5"/>
          <p:cNvSpPr txBox="1"/>
          <p:nvPr>
            <p:ph type="title"/>
          </p:nvPr>
        </p:nvSpPr>
        <p:spPr>
          <a:xfrm>
            <a:off x="1431375" y="233750"/>
            <a:ext cx="28575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EDA Insights</a:t>
            </a:r>
            <a:endParaRPr/>
          </a:p>
        </p:txBody>
      </p:sp>
      <p:sp>
        <p:nvSpPr>
          <p:cNvPr id="300" name="Google Shape;300;p25"/>
          <p:cNvSpPr txBox="1"/>
          <p:nvPr/>
        </p:nvSpPr>
        <p:spPr>
          <a:xfrm>
            <a:off x="1045425" y="1041800"/>
            <a:ext cx="38334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1. Weak Linear Relationships</a:t>
            </a:r>
            <a:endParaRPr sz="13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Correlation heatmap shows very low linear correlation across features.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Expected due to anonymized financial variables.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Indicates that simple linear models will perform poorly.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1" name="Google Shape;301;p25"/>
          <p:cNvSpPr txBox="1"/>
          <p:nvPr/>
        </p:nvSpPr>
        <p:spPr>
          <a:xfrm>
            <a:off x="1147426" y="2141600"/>
            <a:ext cx="3629400" cy="16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2. Non-Linear Predictive Signal</a:t>
            </a:r>
            <a:endParaRPr sz="13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7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MI analysis reveals nonlinear relationships with the target.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7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Features with highest MI include: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7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Time-event variables (e.g., VAR_0073, VAR_0075 encodings)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7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Binary / discretized behavioral indicators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7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zero_count (overall “activity level”)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5"/>
          <p:cNvSpPr txBox="1"/>
          <p:nvPr/>
        </p:nvSpPr>
        <p:spPr>
          <a:xfrm>
            <a:off x="1045425" y="3772400"/>
            <a:ext cx="36294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3. Interpretation for ML</a:t>
            </a:r>
            <a:endParaRPr sz="13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Dataset contains useful signal, but hidden in nonlinear patterns.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Justifies using tree-based models (XGBoost, CatBoost) and nonlinear DL models.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3" name="Google Shape;303;p25" title="Screenshot 2025-11-30 at 16.47.0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3625" y="0"/>
            <a:ext cx="3960376" cy="331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5" title="Screenshot 2025-11-30 at 16.47.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3625" y="3318928"/>
            <a:ext cx="3960374" cy="1824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